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atrick Hand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51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1534-ED7B-1ED1-CA64-F70F86D1F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3E011-2108-C6D1-0401-9D3A55E9A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06139-5BBB-AEB2-BD9C-9CF45793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C273D-109A-FD7A-669B-80C82994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9CA7E-82B1-D939-316C-B64E5EF4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8190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F07E5-A569-7C27-BECA-BCC395E3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1884C-D3A6-AF0A-E5B4-0BBA87E3B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507B8-03EC-8954-DA09-5CC1FC01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44120-162B-9C83-12CE-9A99626B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9E805-4E34-002A-E0EE-16F5856B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0318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6EC1E-227A-330F-C22E-B67664D87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147903-22DC-A24E-218C-2981ED01A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F33BB-8559-9A2F-70E2-0C56EC4A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8D46E-9225-14E6-6D18-0595FA91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D1F05-E743-7837-2D52-D1B4C2496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922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190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175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464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840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502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120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380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42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479D-5BF1-7425-E1CA-4E34F80E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9887D-57B5-7E29-C06A-AC1672778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ED85C-887C-444D-1E58-8596B0F3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72FFE-EB75-30DD-E62F-38CA581C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B2E31-7726-582C-A632-21405C7D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866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3CAF-D845-B0EB-81B7-54203E1A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75DC1-797A-51D0-17B7-5E9D663F1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57AA9-BEC3-8D3B-C52D-2CC591E7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58813-B9A2-A1F1-0450-259C663F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88A48-81EA-5949-D2D4-9E41337F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6451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4518-330F-9CAF-F674-07F9BE62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7357C-FBDF-B42E-2BBB-5D916DBF6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D6963-5D07-DEA8-DAD6-9A1CDC8E4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95B68-3E63-D188-55A1-59687CEE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3A232-AC20-08A8-F0A6-523A3F6E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384FC-FE0A-DAD8-56A7-C065F058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7487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2EDF-1183-3228-5D15-433612D03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36C06-7D01-EDC1-E639-B9EE67E37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D7DEB-00DE-E2D6-27A8-FE279D06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A9145-41E9-F186-4976-5B95F16D6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B0059-52A6-3E49-DDD8-3DE7AC066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1056A-A1FF-6954-DBEA-13ACFFC5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FD9B1-791D-D7BF-8FC8-DE13B73F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00493-AC8C-6729-4585-6136969B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7706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EEDF-6591-2926-4F0F-EBEB9D98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167EE-7652-7D17-1510-F6E0796E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1AE03-97F9-F7A8-5140-A1FD8C39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37F61-F5B7-05AB-689E-A6E78472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7870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A9E8B6-C90C-DF82-3DC5-00089ED0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1B620-7551-B4EC-0BE9-E3C772C7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5E09A-E244-088E-05B2-511C7113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2606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D59D-3E0B-E04B-9A9D-059D09E0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18F98-4297-38FD-55E3-3594633BB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02FF5-AB17-B43A-8EE7-B292205ED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93BD5-5BE3-C55B-9EB4-E99414A8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3A194-B7F3-3CD5-10C6-25AF1A0B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DB478-7E0D-CA85-1EB8-B3427669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5468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97D5-C7F3-A159-6F1C-53285B40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98477-C3E3-17CD-4242-9B9184B9C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B0A10-33A7-7413-65B0-277FCDB88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F2775-56E3-D778-199A-DD45E0902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83F7B-D1CE-845A-718A-AF422D854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63318-F427-DECF-AD31-F32C78DE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3805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2DF81F-C193-87AA-C3AC-7F4ECDED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C046B-0850-83EC-2D99-579637CF0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E4B55-9270-43DA-8E1A-A04E6AD57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0F28F5-01BD-4E4F-A4B3-E5542D2695DD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E27E1-BD4B-AD1B-B8AB-89D90B758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E8DFB-9EC3-F13B-03EE-D54A8E298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B5F277-C546-4B94-80DC-A19C53AFE0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9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80479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Resume Ranker Pro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4037" y="3596283"/>
            <a:ext cx="7415927" cy="987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AI-Powered Automated Resume Screening &amp; Ranking System using Semantic AI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864037" y="495407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Group 6 - Final Year Project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64037" y="2460784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Project Team (Group 6)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864037" y="344816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 Adv Siva Krishna (AP23110010025)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92953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K. Abhishek (AP23110010304)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4109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 Bapu Koushik (AP23110010067)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8922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 Jaswanth (AP23110010127)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37364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 Chetan Ram (AP23110010066)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00407"/>
            <a:ext cx="5824418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Problem Statement &amp; Objectives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53460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Problem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90035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Manual resume screening is slow, biased, and suffers from 'Vocabulary Mismatch' (rejecting qualified candidates because they used synonyms like 'React' instead of 'Frontend').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53460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Objectives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09003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Automate screening to reduce time-to-hire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57140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Implement Semantic Search to understand context, not just keywords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44782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Rank candidates by relevance score (0-100%)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91709"/>
            <a:ext cx="530983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Proposed Solution &amp; Workflow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24025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 Semantic Search Engine that uses Deep Learning to 'read' resumes like a human.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37" y="3106103"/>
            <a:ext cx="246817" cy="24681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4037" y="3464362"/>
            <a:ext cx="6327696" cy="3048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64037" y="3648670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Input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105394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User uploads PDF resumes or searches the database</a:t>
            </a: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8549" y="3106103"/>
            <a:ext cx="246817" cy="246817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38549" y="3464362"/>
            <a:ext cx="6327815" cy="3048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7438549" y="3648670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Processing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438549" y="4105394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System extracts text and cleans artifacts using pypdf</a:t>
            </a:r>
            <a:endParaRPr lang="en-US" sz="1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037" y="4963239"/>
            <a:ext cx="246817" cy="246817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864037" y="5321498"/>
            <a:ext cx="6327696" cy="3048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9"/>
          <p:cNvSpPr/>
          <p:nvPr/>
        </p:nvSpPr>
        <p:spPr>
          <a:xfrm>
            <a:off x="864037" y="550580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Intelligence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864037" y="5962531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Sentence-BERT converts text into 384-dimensional Vector Embeddings</a:t>
            </a:r>
            <a:endParaRPr lang="en-US" sz="19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8549" y="4963239"/>
            <a:ext cx="246817" cy="246817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38549" y="5321498"/>
            <a:ext cx="6327815" cy="30480"/>
          </a:xfrm>
          <a:prstGeom prst="rect">
            <a:avLst/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2"/>
          <p:cNvSpPr/>
          <p:nvPr/>
        </p:nvSpPr>
        <p:spPr>
          <a:xfrm>
            <a:off x="7438549" y="550580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Ranking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7438549" y="5962531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System calculates Cosine Similarity between Job Description and Resume vectors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4029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Dataset &amp; Methodology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1519833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Dataset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64037" y="226040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We utilized the 'Updated Resume Dataset' containing 962 resumes across 24 job categories.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293310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093488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Methodology</a:t>
            </a:r>
            <a:endParaRPr lang="en-US" sz="2300" dirty="0"/>
          </a:p>
        </p:txBody>
      </p:sp>
      <p:sp>
        <p:nvSpPr>
          <p:cNvPr id="7" name="Shape 5"/>
          <p:cNvSpPr/>
          <p:nvPr/>
        </p:nvSpPr>
        <p:spPr>
          <a:xfrm>
            <a:off x="864037" y="4834057"/>
            <a:ext cx="4136231" cy="2591514"/>
          </a:xfrm>
          <a:prstGeom prst="roundRect">
            <a:avLst>
              <a:gd name="adj" fmla="val 5646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833557" y="4834057"/>
            <a:ext cx="121920" cy="2591514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232773" y="511135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Vectorization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232773" y="5568077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Used all-MiniLM-L6-v2 (Transformer model) for embeddings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5247084" y="4834057"/>
            <a:ext cx="4136231" cy="2591514"/>
          </a:xfrm>
          <a:prstGeom prst="roundRect">
            <a:avLst>
              <a:gd name="adj" fmla="val 5646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216604" y="4834057"/>
            <a:ext cx="121920" cy="2591514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615821" y="511135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Skill Extraction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615821" y="5568077"/>
            <a:ext cx="34901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Built a Hybrid Extractor using Regex (for speed) and spaCy NER (for context) to auto-tag skills like Python, SQL, and GST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9630132" y="4834057"/>
            <a:ext cx="4136231" cy="2591514"/>
          </a:xfrm>
          <a:prstGeom prst="roundRect">
            <a:avLst>
              <a:gd name="adj" fmla="val 5646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599652" y="4834057"/>
            <a:ext cx="121920" cy="2591514"/>
          </a:xfrm>
          <a:prstGeom prst="roundRect">
            <a:avLst>
              <a:gd name="adj" fmla="val 85050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9998869" y="5111353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Indexing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998869" y="5568077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Used FAISS to create a searchable index of the dataset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576" y="625078"/>
            <a:ext cx="4546163" cy="568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Technologies Used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5576" y="1647825"/>
            <a:ext cx="6405920" cy="2867739"/>
          </a:xfrm>
          <a:prstGeom prst="roundRect">
            <a:avLst>
              <a:gd name="adj" fmla="val 3329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26056" y="1678305"/>
            <a:ext cx="6344960" cy="681871"/>
          </a:xfrm>
          <a:prstGeom prst="roundRect">
            <a:avLst>
              <a:gd name="adj" fmla="val 8637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8098" y="1844993"/>
            <a:ext cx="340876" cy="3408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3346" y="2587466"/>
            <a:ext cx="227302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Frontend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3346" y="3007876"/>
            <a:ext cx="589037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HTML5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3346" y="3451027"/>
            <a:ext cx="589037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Bootstrap 5 (Modern Glassmorphic UI)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3346" y="3894177"/>
            <a:ext cx="589037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786" y="1647825"/>
            <a:ext cx="6406039" cy="2867739"/>
          </a:xfrm>
          <a:prstGeom prst="roundRect">
            <a:avLst>
              <a:gd name="adj" fmla="val 3329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459266" y="1678305"/>
            <a:ext cx="6345079" cy="681871"/>
          </a:xfrm>
          <a:prstGeom prst="roundRect">
            <a:avLst>
              <a:gd name="adj" fmla="val 8637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1308" y="1844993"/>
            <a:ext cx="340876" cy="34087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6556" y="2587466"/>
            <a:ext cx="227302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Backend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686556" y="3007876"/>
            <a:ext cx="5890498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Python 3.10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686556" y="3451027"/>
            <a:ext cx="5890498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FastAPI (Asynchronous Web Framework)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6556" y="3894177"/>
            <a:ext cx="5890498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Uvicorn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95576" y="4742855"/>
            <a:ext cx="6405920" cy="2867739"/>
          </a:xfrm>
          <a:prstGeom prst="roundRect">
            <a:avLst>
              <a:gd name="adj" fmla="val 3329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826056" y="4773335"/>
            <a:ext cx="6344960" cy="681871"/>
          </a:xfrm>
          <a:prstGeom prst="roundRect">
            <a:avLst>
              <a:gd name="adj" fmla="val 8637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8098" y="4940022"/>
            <a:ext cx="340876" cy="34087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3346" y="5682496"/>
            <a:ext cx="227302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AI/ML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1053346" y="6102906"/>
            <a:ext cx="589037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PyTorch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1053346" y="6546056"/>
            <a:ext cx="589037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Sentence-Transformers (HuggingFace)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1053346" y="6989207"/>
            <a:ext cx="5890379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Scikit-Learn</a:t>
            </a:r>
            <a:endParaRPr lang="en-US" sz="1750" dirty="0"/>
          </a:p>
        </p:txBody>
      </p:sp>
      <p:sp>
        <p:nvSpPr>
          <p:cNvPr id="24" name="Shape 19"/>
          <p:cNvSpPr/>
          <p:nvPr/>
        </p:nvSpPr>
        <p:spPr>
          <a:xfrm>
            <a:off x="7428786" y="4742855"/>
            <a:ext cx="6406039" cy="2867739"/>
          </a:xfrm>
          <a:prstGeom prst="roundRect">
            <a:avLst>
              <a:gd name="adj" fmla="val 3329"/>
            </a:avLst>
          </a:prstGeom>
          <a:solidFill>
            <a:srgbClr val="F7F7F7"/>
          </a:solidFill>
          <a:ln w="30480">
            <a:solidFill>
              <a:srgbClr val="CCCC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20"/>
          <p:cNvSpPr/>
          <p:nvPr/>
        </p:nvSpPr>
        <p:spPr>
          <a:xfrm>
            <a:off x="7459266" y="4773335"/>
            <a:ext cx="6345079" cy="681871"/>
          </a:xfrm>
          <a:prstGeom prst="roundRect">
            <a:avLst>
              <a:gd name="adj" fmla="val 8637"/>
            </a:avLst>
          </a:prstGeom>
          <a:solidFill>
            <a:srgbClr val="E6E6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61308" y="4940022"/>
            <a:ext cx="340876" cy="340876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686556" y="5682496"/>
            <a:ext cx="2273022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Database</a:t>
            </a:r>
            <a:endParaRPr lang="en-US" sz="1750" dirty="0"/>
          </a:p>
        </p:txBody>
      </p:sp>
      <p:sp>
        <p:nvSpPr>
          <p:cNvPr id="28" name="Text 22"/>
          <p:cNvSpPr/>
          <p:nvPr/>
        </p:nvSpPr>
        <p:spPr>
          <a:xfrm>
            <a:off x="7686556" y="6102906"/>
            <a:ext cx="5890498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FAISS (Vector Database)</a:t>
            </a:r>
            <a:endParaRPr lang="en-US" sz="1750" dirty="0"/>
          </a:p>
        </p:txBody>
      </p:sp>
      <p:sp>
        <p:nvSpPr>
          <p:cNvPr id="29" name="Text 23"/>
          <p:cNvSpPr/>
          <p:nvPr/>
        </p:nvSpPr>
        <p:spPr>
          <a:xfrm>
            <a:off x="7686556" y="6546056"/>
            <a:ext cx="5890498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Sub-millisecond retrieval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5225" y="664131"/>
            <a:ext cx="4830366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Results &amp; Findings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845225" y="2113121"/>
            <a:ext cx="6349246" cy="1709023"/>
          </a:xfrm>
          <a:prstGeom prst="roundRect">
            <a:avLst>
              <a:gd name="adj" fmla="val 8561"/>
            </a:avLst>
          </a:prstGeom>
          <a:solidFill>
            <a:srgbClr val="F7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45225" y="2082641"/>
            <a:ext cx="6349246" cy="121920"/>
          </a:xfrm>
          <a:prstGeom prst="roundRect">
            <a:avLst>
              <a:gd name="adj" fmla="val 8320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540" y="1750933"/>
            <a:ext cx="724495" cy="724495"/>
          </a:xfrm>
          <a:prstGeom prst="roundRect">
            <a:avLst>
              <a:gd name="adj" fmla="val 12621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4830" y="1968222"/>
            <a:ext cx="289798" cy="2897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17163" y="2716887"/>
            <a:ext cx="24151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Accuracy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17163" y="3163729"/>
            <a:ext cx="580536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68.3%</a:t>
            </a: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Precision@10 in ranking the correct category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5929" y="2113121"/>
            <a:ext cx="6349246" cy="1709023"/>
          </a:xfrm>
          <a:prstGeom prst="roundRect">
            <a:avLst>
              <a:gd name="adj" fmla="val 8561"/>
            </a:avLst>
          </a:prstGeom>
          <a:solidFill>
            <a:srgbClr val="F7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7435929" y="2082641"/>
            <a:ext cx="6349246" cy="121920"/>
          </a:xfrm>
          <a:prstGeom prst="roundRect">
            <a:avLst>
              <a:gd name="adj" fmla="val 8320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10248245" y="1750933"/>
            <a:ext cx="724495" cy="724495"/>
          </a:xfrm>
          <a:prstGeom prst="roundRect">
            <a:avLst>
              <a:gd name="adj" fmla="val 12621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5534" y="1968222"/>
            <a:ext cx="289798" cy="28979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07868" y="2716887"/>
            <a:ext cx="24151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Domain Success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707868" y="3163729"/>
            <a:ext cx="5805368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100%</a:t>
            </a: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accuracy in specialized domains like Aviation and Chef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845225" y="4425791"/>
            <a:ext cx="6349246" cy="2095500"/>
          </a:xfrm>
          <a:prstGeom prst="roundRect">
            <a:avLst>
              <a:gd name="adj" fmla="val 6982"/>
            </a:avLst>
          </a:prstGeom>
          <a:solidFill>
            <a:srgbClr val="F7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845225" y="4395311"/>
            <a:ext cx="6349246" cy="121920"/>
          </a:xfrm>
          <a:prstGeom prst="roundRect">
            <a:avLst>
              <a:gd name="adj" fmla="val 8320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3657540" y="4063603"/>
            <a:ext cx="724495" cy="724495"/>
          </a:xfrm>
          <a:prstGeom prst="roundRect">
            <a:avLst>
              <a:gd name="adj" fmla="val 12621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4830" y="4280892"/>
            <a:ext cx="289798" cy="28979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17163" y="5029557"/>
            <a:ext cx="24151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Logic Validation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1117163" y="5476399"/>
            <a:ext cx="5805368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Successfully ranks "Senior" profiles higher than "Junior" profiles for leadership roles, proving semantic understanding</a:t>
            </a:r>
            <a:endParaRPr lang="en-US" sz="1900" dirty="0"/>
          </a:p>
        </p:txBody>
      </p:sp>
      <p:sp>
        <p:nvSpPr>
          <p:cNvPr id="21" name="Shape 16"/>
          <p:cNvSpPr/>
          <p:nvPr/>
        </p:nvSpPr>
        <p:spPr>
          <a:xfrm>
            <a:off x="7435929" y="4425791"/>
            <a:ext cx="6349246" cy="2095500"/>
          </a:xfrm>
          <a:prstGeom prst="roundRect">
            <a:avLst>
              <a:gd name="adj" fmla="val 6982"/>
            </a:avLst>
          </a:prstGeom>
          <a:solidFill>
            <a:srgbClr val="F7F7F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7435929" y="4395311"/>
            <a:ext cx="6349246" cy="121920"/>
          </a:xfrm>
          <a:prstGeom prst="roundRect">
            <a:avLst>
              <a:gd name="adj" fmla="val 83201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8"/>
          <p:cNvSpPr/>
          <p:nvPr/>
        </p:nvSpPr>
        <p:spPr>
          <a:xfrm>
            <a:off x="10248245" y="4063603"/>
            <a:ext cx="724495" cy="724495"/>
          </a:xfrm>
          <a:prstGeom prst="roundRect">
            <a:avLst>
              <a:gd name="adj" fmla="val 126212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65534" y="4280892"/>
            <a:ext cx="289798" cy="28979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707868" y="5029557"/>
            <a:ext cx="24151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Performance</a:t>
            </a:r>
            <a:endParaRPr lang="en-US" sz="1900" dirty="0"/>
          </a:p>
        </p:txBody>
      </p:sp>
      <p:sp>
        <p:nvSpPr>
          <p:cNvPr id="26" name="Text 20"/>
          <p:cNvSpPr/>
          <p:nvPr/>
        </p:nvSpPr>
        <p:spPr>
          <a:xfrm>
            <a:off x="7707868" y="5476399"/>
            <a:ext cx="5805368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Batch processing of 5 resumes + 900 database checks takes </a:t>
            </a:r>
            <a:r>
              <a:rPr lang="en-US" sz="19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&lt;800ms</a:t>
            </a:r>
            <a:endParaRPr lang="en-US" sz="1900" dirty="0"/>
          </a:p>
        </p:txBody>
      </p:sp>
      <p:sp>
        <p:nvSpPr>
          <p:cNvPr id="27" name="Text 21"/>
          <p:cNvSpPr/>
          <p:nvPr/>
        </p:nvSpPr>
        <p:spPr>
          <a:xfrm>
            <a:off x="845225" y="6792992"/>
            <a:ext cx="1293995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These results demonstrate the system's effectiveness in accurately and efficiently screening resumes, leveraging semantic understanding to overcome traditional limitations.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30743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Conclusion &amp; Future Scope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364944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Conclusion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64037" y="398204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Resume Ranker Pro proves that Semantic AI is superior to keyword matching, making hiring fairer, faster, and smarter.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364944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Future Scope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623929" y="398204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Integrate OCR (Tesseract) for scanned image resumes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46341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Add User Authentication for multi-recruiter support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94478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Integrate LinkedIn API to fetch live candidate profiles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70380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project demonstrates the powerful potential of AI to revolutionize traditional HR processes, making them more efficient and equitable.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442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 Display</vt:lpstr>
      <vt:lpstr>Patrick Hand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Office</cp:lastModifiedBy>
  <cp:revision>2</cp:revision>
  <dcterms:created xsi:type="dcterms:W3CDTF">2025-12-02T04:40:58Z</dcterms:created>
  <dcterms:modified xsi:type="dcterms:W3CDTF">2025-12-02T04:42:07Z</dcterms:modified>
</cp:coreProperties>
</file>